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ink/inkAction1.xml" ContentType="application/vnd.ms-office.inkAction+xml"/>
  <Override PartName="/ppt/comments/comment1.xml" ContentType="application/vnd.openxmlformats-officedocument.presentationml.comments+xml"/>
  <Override PartName="/ppt/ink/inkAction2.xml" ContentType="application/vnd.ms-office.inkAction+xml"/>
  <Override PartName="/ppt/comments/comment2.xml" ContentType="application/vnd.openxmlformats-officedocument.presentationml.comments+xml"/>
  <Override PartName="/ppt/ink/inkAction3.xml" ContentType="application/vnd.ms-office.inkAction+xml"/>
  <Override PartName="/ppt/comments/comment3.xml" ContentType="application/vnd.openxmlformats-officedocument.presentationml.comments+xml"/>
  <Override PartName="/ppt/ink/inkAction4.xml" ContentType="application/vnd.ms-office.inkAction+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9" r:id="rId7"/>
    <p:sldId id="265" r:id="rId8"/>
    <p:sldId id="261" r:id="rId9"/>
    <p:sldId id="266" r:id="rId10"/>
    <p:sldId id="268" r:id="rId11"/>
    <p:sldId id="269" r:id="rId12"/>
    <p:sldId id="263" r:id="rId13"/>
    <p:sldId id="25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Captain" initials="PC" lastIdx="6" clrIdx="0">
    <p:extLst>
      <p:ext uri="{19B8F6BF-5375-455C-9EA6-DF929625EA0E}">
        <p15:presenceInfo xmlns:p15="http://schemas.microsoft.com/office/powerpoint/2012/main" userId="bb53c753958531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17T16:16:28.742" idx="1">
    <p:pos x="10" y="10"/>
    <p:text>Hello, This Group B – 1 s Group presentation for unit 2, Created by Alisha Aslam, Arjun Bhatnagar and myself, Peter Captain.</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4-17T16:16:41.559" idx="2">
    <p:pos x="10" y="10"/>
    <p:text>Nigeria is a developing country located in central Africa on the gulf of guinea, Its Capital City is Lagos.
As Nigeria develops the challenges the country faces become even more difficult. Natural stresses such as desertification caused by global warming allow the southern Sahara to sink deeper into the north of the country, Mandmade stresses on the environment such as rapid urbanisation result in deforestation and pollution being introduced into the environment.
As a result, more roads and bridges have been built</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4-17T16:17:06.355" idx="3">
    <p:pos x="10" y="10"/>
    <p:text>-The third Mainland Bridge- also known as the big giant of Africa was completed in 1990, located in Lagos (connecting from Lagos Island to the Mainland) 
-For a time, the bridge was known to be the longest bridge in Nigeria, being roughly 11.8 km long
-It was built because of the increase in population and the economy in Lagos. For a period before it was built, it seemed as if congestion around the city got worse with each passing day</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4-17T16:17:27.665" idx="4">
    <p:pos x="10" y="10"/>
    <p:text>- It was decided to design an 8 lane bridge that could withstand the large number of vehicles expected to be commuting on it each day 
- It is was constructed by Julius Berger a renowned engineering firm and opened 1990
At one point in its construction it was left partly constructed and the then Nigerian Head of State- General Ibrahim Babangida, was quite focused on getting the means to complete this bridge.</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4-17T16:17:32.559" idx="5">
    <p:pos x="10" y="10"/>
    <p:text/>
    <p:extLst>
      <p:ext uri="{C676402C-5697-4E1C-873F-D02D1690AC5C}">
        <p15:threadingInfo xmlns:p15="http://schemas.microsoft.com/office/powerpoint/2012/main" timeZoneBias="-60"/>
      </p:ext>
    </p:extLst>
  </p:cm>
</p:cmLst>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63.07102" units="1/cm"/>
          <inkml:channelProperty channel="Y" name="resolution" value="36.86007" units="1/cm"/>
          <inkml:channelProperty channel="T" name="resolution" value="1" units="1/dev"/>
        </inkml:channelProperties>
      </inkml:inkSource>
      <inkml:timestamp xml:id="ts0" timeString="2020-04-17T15:20:32.574"/>
    </inkml:context>
    <inkml:brush xml:id="br0">
      <inkml:brushProperty name="width" value="0.05292" units="cm"/>
      <inkml:brushProperty name="height" value="0.05292" units="cm"/>
      <inkml:brushProperty name="color" value="#FF0000"/>
    </inkml:brush>
  </inkml:definitions>
  <iact:action type="add" startTime="4685">
    <iact:property name="dataType"/>
    <iact:actionData xml:id="d0">
      <inkml:trace xmlns:inkml="http://www.w3.org/2003/InkML" xml:id="stk0" contextRef="#ctx0" brushRef="#br0">3188 16069 0,'41'0'58,"1"0"-53,-1 0-2,1 0-1,206-41 11,373-42 7,-538 83-7,290-42 3,123 42 1,-82 0 0,-82 0-1,-167 0 1,-123 0 100</inkml:trace>
    </iact:actionData>
  </iact:action>
  <iact:action type="add" startTime="5633">
    <iact:property name="dataType"/>
    <iact:actionData xml:id="d1">
      <inkml:trace xmlns:inkml="http://www.w3.org/2003/InkML" xml:id="stk1" contextRef="#ctx0" brushRef="#br0">8198 16193 0,'41'0'69,"0"0"-58,1 0-6,123 0 13,-123 0-2,206-83 0,166 83 1,125 0 0,-43-41 0,1 0-1,-166 41 1,-165-42 0,-83 42 0,41 0 0,166 0-1,-42 0 1,-82 0-1</inkml:trace>
    </iact:actionData>
  </iact:action>
  <iact:action type="add" startTime="7399">
    <iact:property name="dataType"/>
    <iact:actionData xml:id="d2">
      <inkml:trace xmlns:inkml="http://www.w3.org/2003/InkML" xml:id="stk2" contextRef="#ctx0" brushRef="#br0">14325 16028 0,'42'0'116,"-1"0"-111,0 0 4,1 0-6,41 0 7,289 0 6,166-42 1,83 42 0,0-83-1,-41 83 1,-42-41 0,-82-1 0,-415 42-1,373 0 1,-83 0 0,-165 0-1,-125 0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63.07102" units="1/cm"/>
          <inkml:channelProperty channel="Y" name="resolution" value="36.86007" units="1/cm"/>
          <inkml:channelProperty channel="T" name="resolution" value="1" units="1/dev"/>
        </inkml:channelProperties>
      </inkml:inkSource>
      <inkml:timestamp xml:id="ts0" timeString="2020-04-17T15:20:32.574"/>
    </inkml:context>
    <inkml:brush xml:id="br0">
      <inkml:brushProperty name="width" value="0.05292" units="cm"/>
      <inkml:brushProperty name="height" value="0.05292" units="cm"/>
      <inkml:brushProperty name="color" value="#FF0000"/>
    </inkml:brush>
  </inkml:definitions>
  <iact:action type="add" startTime="3428">
    <iact:property name="dataType"/>
    <iact:actionData xml:id="d0">
      <inkml:trace xmlns:inkml="http://www.w3.org/2003/InkML" xml:id="stk0" contextRef="#ctx0" brushRef="#br0">26249 12590 0,'0'42'168,"41"-42"-165,-41 41-1,0 1 7,42 123 6,-42 125 2,0 0 0,0 41-1,0-82 2,0-208-2,0 249 0,0-41 1,0-84 0,0-123-1,-42-42 35,1-83-51,41 41 16</inkml:trace>
    </iact:actionData>
  </iact:action>
  <iact:action type="add" startTime="4201">
    <iact:property name="dataType"/>
    <iact:actionData xml:id="d1">
      <inkml:trace xmlns:inkml="http://www.w3.org/2003/InkML" xml:id="stk1" contextRef="#ctx0" brushRef="#br0">26125 12590 0,'0'42'20,"0"-1"-16,0 1 3,0 40 5,0 84 5,0 82-1,-42-40 1,42-1 0,0-42 0,0-206 52,0-1-63</inkml:trace>
    </iact:actionData>
  </iact:action>
  <iact:action type="add" startTime="4641">
    <iact:property name="dataType"/>
    <iact:actionData xml:id="d2">
      <inkml:trace xmlns:inkml="http://www.w3.org/2003/InkML" xml:id="stk2" contextRef="#ctx0" brushRef="#br0">26332 12507 0,'41'0'25,"0"0"-19,-41 42 4,42-42-9,41 41 12,41 125 3,83 0 1,-207-125-1,207 125 1,-83-1 0,-41-40 0,0-125-1,-83-42 44,0 1-57</inkml:trace>
    </iact:actionData>
  </iact:action>
  <iact:action type="add" startTime="6435">
    <iact:property name="dataType"/>
    <iact:actionData xml:id="d3">
      <inkml:trace xmlns:inkml="http://www.w3.org/2003/InkML" xml:id="stk3" contextRef="#ctx0" brushRef="#br0">25752 10685 0,'-41'0'16,"-1"0"-9,1 0 4,-42 0 5,42 0 1,-125 0-1,0 42 1,42-42 0,41 83-1,83-42 1,-41 42 0,41 0 0,0-1-1,0 43 1,41-43 0,125 43 0,0-1-1,-42-83 1,-41-41 0,-1 0 0,1 0-1,41-82 1,-41-43 0,0 1-1,-42 41 1,-41-41 0,42 41 0,-42 42-1,0-42 1,0 42 0,0-1 0,-42 1-1,1 41 1,0-42 0,-1 42-1,1 0 1,-83 0 0,41 0 0,0 0-1,0 0 1,42 0 0,-1 0 0,42 42 0,0-1 25</inkml:trace>
    </iact:actionData>
  </iact:action>
  <iact:action type="add" startTime="15708">
    <iact:property name="dataType"/>
    <iact:actionData xml:id="d4">
      <inkml:trace xmlns:inkml="http://www.w3.org/2003/InkML" xml:id="stk4" contextRef="#ctx0" brushRef="#br0">27739 7041 0,'0'41'56,"0"1"-48,0-1-3,0 1-2,0-1 3,0 125 10,0 82 0,0 42 1,-41 0-1,41-42 1,-41-82 1,41-83-2,-42-83 73</inkml:trace>
    </iact:actionData>
  </iact:action>
  <iact:action type="add" startTime="16180">
    <iact:property name="dataType"/>
    <iact:actionData xml:id="d5">
      <inkml:trace xmlns:inkml="http://www.w3.org/2003/InkML" xml:id="stk5" contextRef="#ctx0" brushRef="#br0">27325 8118 0,'0'41'44,"0"0"-37,42-41-5,-42 42 1,83 165 15,-1 0-2,43 42 0,-1-42 1,-41-125 0,-42-40 1,0-42-3,1-42 2,-1-247 0,1-1 0,-1 83 0,-41 124-1,0 41 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63.07102" units="1/cm"/>
          <inkml:channelProperty channel="Y" name="resolution" value="36.86007" units="1/cm"/>
          <inkml:channelProperty channel="T" name="resolution" value="1" units="1/dev"/>
        </inkml:channelProperties>
      </inkml:inkSource>
      <inkml:timestamp xml:id="ts0" timeString="2020-04-17T15:20:32.574"/>
    </inkml:context>
    <inkml:brush xml:id="br0">
      <inkml:brushProperty name="width" value="0.05292" units="cm"/>
      <inkml:brushProperty name="height" value="0.05292" units="cm"/>
      <inkml:brushProperty name="color" value="#FF0000"/>
    </inkml:brush>
  </inkml:definitions>
  <iact:action type="add" startTime="1855">
    <iact:property name="dataType"/>
    <iact:actionData xml:id="d0">
      <inkml:trace xmlns:inkml="http://www.w3.org/2003/InkML" xml:id="stk0" contextRef="#ctx0" brushRef="#br0">27243 6254 0,'-42'0'2,"1"0"0,-42 0 7,-166 0 8,-40 0 0,247 0-1,-248 42 0,1 123 1,-43 208 0,-123 165-1,0 125 1,123 41 0,167 41 0,165 84-1,165 123 1,84-124 0,206 1-1,208-1 1,123-166 0,42-247 0,42-167-1,-42-124 1,-249-165 0,-537-1-17,372-206 17,-42-290-1,-206-84 1,-83 1 0,-42-83 0,1 42-1,-42-42 1,-42 0 0,-82 0-1,-83 165 1,-41 125 0,-125 0 0,-82 124-1,-84 42 1,125 123 0,0 1-1,42 83 1,82-1 0,-83 84 0,1 40-1,-167 126 1,167-1 0,206-42-1,125-123 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86" units="cm"/>
          <inkml:channel name="Y" type="integer" max="1080" units="cm"/>
          <inkml:channel name="T" type="integer" max="2.14748E9" units="dev"/>
        </inkml:traceFormat>
        <inkml:channelProperties>
          <inkml:channelProperty channel="X" name="resolution" value="63.07102" units="1/cm"/>
          <inkml:channelProperty channel="Y" name="resolution" value="36.86007" units="1/cm"/>
          <inkml:channelProperty channel="T" name="resolution" value="1" units="1/dev"/>
        </inkml:channelProperties>
      </inkml:inkSource>
      <inkml:timestamp xml:id="ts0" timeString="2020-04-17T15:20:32.574"/>
    </inkml:context>
    <inkml:brush xml:id="br0">
      <inkml:brushProperty name="width" value="0.05292" units="cm"/>
      <inkml:brushProperty name="height" value="0.05292" units="cm"/>
      <inkml:brushProperty name="color" value="#FF0000"/>
    </inkml:brush>
  </inkml:definitions>
  <iact:action type="add" startTime="14229">
    <iact:property name="dataType"/>
    <iact:actionData xml:id="d0">
      <inkml:trace xmlns:inkml="http://www.w3.org/2003/InkML" xml:id="stk0" contextRef="#ctx0" brushRef="#br0">24137 6585 0,'-41'0'3,"41"-41"-2,-248 0 13,-125-42 2,290 83 0,-538-83 1,0 0 0,0 83-1,83 0 1,41 0 0,-41 0-1,-42 83 1,42 0 0,83 124 0,165 41-1,41 42 1,84-41 0,40 41-1,43-83 1,-1-83 0,83 83 0,0-83-1,124 42 1,0-1 0,1 1 0,82-42-1,82 42 1,84 41 0,82-83-1,1 1 1,-1-1 0,-82 0 0,82-41-1,125-42 1,-1 1 0,-537-42-17,455 41 17,82-41-1,1 83 1,0-42 0,41 42-1,82 0 1,-40-42 0,-84 1 0,84-1-1,41 42 1,-42-42 0,1 1 0,-125 41-1,-41-83 1,41 0 0,0 0-1,83 0 1,-124-42 0,-166-41 0,-124-41-1,0 0 1,-41-83 0,41-42-1,-83-40 1,-124-1-16,-41 0 16,41 248-16,0 1 1,-42 0 0,42-1 1,0 1-2,-41 41 1,41-42 0,-42 1-1,42-1 2,-124-165 13,83 166 0,-125-208 1,-41-40-1,-83-1 1,-82 0 0,-84 41 0,1 42 0,41 42-1,41 40 1,-41 1 0,-41-41-1,-83 82 1,-1-42 0,125 43 0,0 40-1,-165-41 1,41 42 0,496 41-17,-579-41 16,0 41 1,166 0 0,-42-42 0,83 42-1,165 0 1,-40 0 0,-43 42 0,-82 40-1,42 1 1,40-41 0,125-1-1,83-41 1,41 41 0,1 1 0,-43 41-1,-82 0 1,0-1 0,83 1-1,41-41 1</inkml:trace>
    </iact:actionData>
  </iact:action>
  <iact:action type="add" startTime="26398">
    <iact:property name="dataType"/>
    <iact:actionData xml:id="d1">
      <inkml:trace xmlns:inkml="http://www.w3.org/2003/InkML" xml:id="stk1" contextRef="#ctx0" brushRef="#br0">28195 10561 0,'-42'0'1,"1"0"1,-42 0 3,-124-41 11,-83-42 1,-41 41 0,41 1 1,249 41-3,-208 0 1,-82 0 1,-83 0 0,-165 41 0,-42-41-1,82 42 1,43-1 0,40-41 0,1 83 0,-42 0-1,-41 0 1,-83 0 0,41 41-1,42 0 1,41 0 0,207 42-1,0 41 2,1 124-2,-1 42 1,41 165-1,42-41 1,0-41 0,207-415-17,-83 373 16,42 1 1,207-1 0,124 0 1,41 41-3,0-41 2,-83-82 0,208 82 0,330 0 1,539 0-3,-165-207 2,-43-165-1,-82-125 1,-248-124 1,-125-83-2,-248 41 0,1-41 1,-84 42 0,41-166 0,-40 41-1,-84-41 1,-41 0 0,-166 83-1,-41 82 1,0-82 0,-82 41 0,-84-41-1,-41-1 1,0 84 0,-83-42-1,-41 0 1,-83 42 0,0-1 0,0 42-1,0 0 1,83 83 2,-125-83-5,125 124 3,-166-83 0,-124 1 0,-41-1 1,-84 42-3,250-1 2,-1 43 0,41 40 0,42 42 0,290 0-1</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4/17/2020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4/17/2020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4/17/2020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4/17/2020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4/17/2020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4/17/2020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4/17/2020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4/17/2020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comments" Target="../comments/commen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microsoft.com/office/2011/relationships/inkAction" Target="../ink/inkAction1.xml"/></Relationships>
</file>

<file path=ppt/slides/_rels/slide10.xml.rels><?xml version="1.0" encoding="UTF-8" standalone="yes"?>
<Relationships xmlns="http://schemas.openxmlformats.org/package/2006/relationships"><Relationship Id="rId2" Type="http://schemas.openxmlformats.org/officeDocument/2006/relationships/hyperlink" Target="https://www.google.com/maps/place/Nigeria/@2.3736905,-5.1214075,4.5z/data=!4m5!3m4!1s0x104e0baf7da48d0d:0x99a8fe4168c50bc8!8m2!3d9.081999!4d8.675277"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microsoft.com/office/2011/relationships/inkAction" Target="../ink/inkAction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microsoft.com/office/2011/relationships/inkAction" Target="../ink/inkAction3.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microsoft.com/office/2011/relationships/inkAction" Target="../ink/inkAction4.xml"/><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comments" Target="../comments/comment5.xml"/><Relationship Id="rId5" Type="http://schemas.openxmlformats.org/officeDocument/2006/relationships/image" Target="../media/image3.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06A8-F75D-4A1D-82F4-214F765DB8A7}"/>
              </a:ext>
            </a:extLst>
          </p:cNvPr>
          <p:cNvSpPr>
            <a:spLocks noGrp="1"/>
          </p:cNvSpPr>
          <p:nvPr>
            <p:ph type="ctrTitle"/>
          </p:nvPr>
        </p:nvSpPr>
        <p:spPr/>
        <p:txBody>
          <a:bodyPr/>
          <a:lstStyle/>
          <a:p>
            <a:r>
              <a:rPr lang="en-GB" dirty="0"/>
              <a:t>Unit 2 Group Presentation</a:t>
            </a:r>
          </a:p>
        </p:txBody>
      </p:sp>
      <p:sp>
        <p:nvSpPr>
          <p:cNvPr id="3" name="Subtitle 2">
            <a:extLst>
              <a:ext uri="{FF2B5EF4-FFF2-40B4-BE49-F238E27FC236}">
                <a16:creationId xmlns:a16="http://schemas.microsoft.com/office/drawing/2014/main" id="{203E03F5-54C3-4CF8-8C19-5C96F430AAD1}"/>
              </a:ext>
            </a:extLst>
          </p:cNvPr>
          <p:cNvSpPr>
            <a:spLocks noGrp="1"/>
          </p:cNvSpPr>
          <p:nvPr>
            <p:ph type="subTitle" idx="1"/>
          </p:nvPr>
        </p:nvSpPr>
        <p:spPr/>
        <p:txBody>
          <a:bodyPr/>
          <a:lstStyle/>
          <a:p>
            <a:r>
              <a:rPr lang="en-GB" dirty="0"/>
              <a:t>By Alisha Aslam, Arjun Bhatnagar and Peter Captain</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5" name="Ink 4">
                <a:extLst>
                  <a:ext uri="{FF2B5EF4-FFF2-40B4-BE49-F238E27FC236}">
                    <a16:creationId xmlns:a16="http://schemas.microsoft.com/office/drawing/2014/main" id="{FC17C8E4-2D57-4330-9F36-C0CC399B46E5}"/>
                  </a:ext>
                </a:extLst>
              </p14:cNvPr>
              <p14:cNvContentPartPr/>
              <p14:nvPr>
                <p:extLst>
                  <p:ext uri="{42D2F446-02D8-4167-A562-619A0277C38B}">
                    <p15:isNarration xmlns:p15="http://schemas.microsoft.com/office/powerpoint/2012/main" val="1"/>
                  </p:ext>
                </p:extLst>
              </p14:nvPr>
            </p14:nvContentPartPr>
            <p14:xfrm>
              <a:off x="1147680" y="5695200"/>
              <a:ext cx="5798160" cy="134640"/>
            </p14:xfrm>
          </p:contentPart>
        </mc:Choice>
        <mc:Fallback>
          <p:pic>
            <p:nvPicPr>
              <p:cNvPr id="5" name="Ink 4">
                <a:extLst>
                  <a:ext uri="{FF2B5EF4-FFF2-40B4-BE49-F238E27FC236}">
                    <a16:creationId xmlns:a16="http://schemas.microsoft.com/office/drawing/2014/main" id="{FC17C8E4-2D57-4330-9F36-C0CC399B46E5}"/>
                  </a:ext>
                </a:extLst>
              </p:cNvPr>
              <p:cNvPicPr>
                <a:picLocks noGrp="1" noRot="1" noChangeAspect="1" noMove="1" noResize="1" noEditPoints="1" noAdjustHandles="1" noChangeArrowheads="1" noChangeShapeType="1"/>
              </p:cNvPicPr>
              <p:nvPr/>
            </p:nvPicPr>
            <p:blipFill>
              <a:blip r:embed="rId5"/>
              <a:stretch>
                <a:fillRect/>
              </a:stretch>
            </p:blipFill>
            <p:spPr>
              <a:xfrm>
                <a:off x="1138320" y="5685840"/>
                <a:ext cx="5816880" cy="153360"/>
              </a:xfrm>
              <a:prstGeom prst="rect">
                <a:avLst/>
              </a:prstGeom>
            </p:spPr>
          </p:pic>
        </mc:Fallback>
      </mc:AlternateContent>
      <p:pic>
        <p:nvPicPr>
          <p:cNvPr id="6" name="Audio 5">
            <a:hlinkClick r:id="" action="ppaction://media"/>
            <a:extLst>
              <a:ext uri="{FF2B5EF4-FFF2-40B4-BE49-F238E27FC236}">
                <a16:creationId xmlns:a16="http://schemas.microsoft.com/office/drawing/2014/main" id="{A9DEE7AA-F0C1-4470-8E72-C12342605A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57502" y="6121167"/>
            <a:ext cx="609600" cy="609600"/>
          </a:xfrm>
          <a:prstGeom prst="rect">
            <a:avLst/>
          </a:prstGeom>
        </p:spPr>
      </p:pic>
    </p:spTree>
    <p:extLst>
      <p:ext uri="{BB962C8B-B14F-4D97-AF65-F5344CB8AC3E}">
        <p14:creationId xmlns:p14="http://schemas.microsoft.com/office/powerpoint/2010/main" val="3540557053"/>
      </p:ext>
    </p:extLst>
  </p:cSld>
  <p:clrMapOvr>
    <a:masterClrMapping/>
  </p:clrMapOvr>
  <mc:AlternateContent xmlns:mc="http://schemas.openxmlformats.org/markup-compatibility/2006">
    <mc:Choice xmlns:p14="http://schemas.microsoft.com/office/powerpoint/2010/main" Requires="p14">
      <p:transition spd="slow" p14:dur="2000" advTm="9408"/>
    </mc:Choice>
    <mc:Fallback>
      <p:transition spd="slow" advTm="9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730F7-21E5-4E4C-94CF-9A9DB0B5D3D1}"/>
              </a:ext>
            </a:extLst>
          </p:cNvPr>
          <p:cNvSpPr>
            <a:spLocks noGrp="1"/>
          </p:cNvSpPr>
          <p:nvPr>
            <p:ph type="title"/>
          </p:nvPr>
        </p:nvSpPr>
        <p:spPr/>
        <p:txBody>
          <a:bodyPr/>
          <a:lstStyle/>
          <a:p>
            <a:r>
              <a:rPr lang="en-GB" dirty="0"/>
              <a:t>Sources</a:t>
            </a:r>
          </a:p>
        </p:txBody>
      </p:sp>
      <p:sp>
        <p:nvSpPr>
          <p:cNvPr id="3" name="Content Placeholder 2">
            <a:extLst>
              <a:ext uri="{FF2B5EF4-FFF2-40B4-BE49-F238E27FC236}">
                <a16:creationId xmlns:a16="http://schemas.microsoft.com/office/drawing/2014/main" id="{B0D145CF-E889-4B51-B8C2-EA7979DC6499}"/>
              </a:ext>
            </a:extLst>
          </p:cNvPr>
          <p:cNvSpPr>
            <a:spLocks noGrp="1"/>
          </p:cNvSpPr>
          <p:nvPr>
            <p:ph idx="1"/>
          </p:nvPr>
        </p:nvSpPr>
        <p:spPr/>
        <p:txBody>
          <a:bodyPr/>
          <a:lstStyle/>
          <a:p>
            <a:r>
              <a:rPr lang="en-GB" dirty="0"/>
              <a:t>Google Maps Image of Nigeria </a:t>
            </a:r>
            <a:r>
              <a:rPr lang="en-GB" dirty="0">
                <a:hlinkClick r:id="rId2"/>
              </a:rPr>
              <a:t>https://www.google.com/maps/place/Nigeria/@2.3736905,-5.1214075,4.5z/data=!4m5!3m4!1s0x104e0baf7da48d0d:0x99a8fe4168c50bc8!8m2!3d9.081999!4d8.675277</a:t>
            </a:r>
            <a:endParaRPr lang="en-GB" dirty="0"/>
          </a:p>
          <a:p>
            <a:r>
              <a:rPr lang="en-GB" dirty="0"/>
              <a:t>3</a:t>
            </a:r>
            <a:r>
              <a:rPr lang="en-GB" baseline="30000" dirty="0"/>
              <a:t>rd</a:t>
            </a:r>
            <a:r>
              <a:rPr lang="en-GB" dirty="0"/>
              <a:t> Mainland Bridgehttps://www.bing.com/images/search?view=detailV2&amp;ccid=JjgSZixD&amp;id=9C189D9DBEE456AE6EB5011164E9755F595099FE&amp;thid=OIP.JjgSZixDJK4jspikhDL2fQHaFj&amp;mediaurl=https%3a%2f%2fautojosh.com%2fwp-content%2fuploads%2f2019%2f03%2fIMG_20190310_085414_793-600x450.jpg&amp;exph=450&amp;expw=600&amp;q=3rd+mainland+bridge&amp;simid=608046362344032698&amp;selectedIndex=92&amp;ajaxhist=0 </a:t>
            </a:r>
          </a:p>
          <a:p>
            <a:endParaRPr lang="en-GB" dirty="0"/>
          </a:p>
        </p:txBody>
      </p:sp>
    </p:spTree>
    <p:extLst>
      <p:ext uri="{BB962C8B-B14F-4D97-AF65-F5344CB8AC3E}">
        <p14:creationId xmlns:p14="http://schemas.microsoft.com/office/powerpoint/2010/main" val="1479504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C0049-0381-44E9-89D4-569FC709975A}"/>
              </a:ext>
            </a:extLst>
          </p:cNvPr>
          <p:cNvSpPr>
            <a:spLocks noGrp="1"/>
          </p:cNvSpPr>
          <p:nvPr>
            <p:ph type="title"/>
          </p:nvPr>
        </p:nvSpPr>
        <p:spPr/>
        <p:txBody>
          <a:bodyPr/>
          <a:lstStyle/>
          <a:p>
            <a:r>
              <a:rPr lang="en-GB" dirty="0"/>
              <a:t>Nigeria</a:t>
            </a:r>
          </a:p>
        </p:txBody>
      </p:sp>
      <p:sp>
        <p:nvSpPr>
          <p:cNvPr id="3" name="Content Placeholder 2">
            <a:extLst>
              <a:ext uri="{FF2B5EF4-FFF2-40B4-BE49-F238E27FC236}">
                <a16:creationId xmlns:a16="http://schemas.microsoft.com/office/drawing/2014/main" id="{545F866F-7E84-4328-8C72-A1E35E2CC693}"/>
              </a:ext>
            </a:extLst>
          </p:cNvPr>
          <p:cNvSpPr>
            <a:spLocks noGrp="1"/>
          </p:cNvSpPr>
          <p:nvPr>
            <p:ph idx="1"/>
          </p:nvPr>
        </p:nvSpPr>
        <p:spPr>
          <a:xfrm>
            <a:off x="818712" y="2222287"/>
            <a:ext cx="6253207" cy="3636511"/>
          </a:xfrm>
        </p:spPr>
        <p:txBody>
          <a:bodyPr/>
          <a:lstStyle/>
          <a:p>
            <a:r>
              <a:rPr lang="en-GB" dirty="0"/>
              <a:t>Nigeria is a developing country located in central Africa, on the Gulf of Guinea. </a:t>
            </a:r>
          </a:p>
          <a:p>
            <a:r>
              <a:rPr lang="en-GB" dirty="0"/>
              <a:t>Nigeria suffers from many natural and manmade environmental stresses, the biggest ones being urbanization, deforestation, desertification and pollution.</a:t>
            </a:r>
          </a:p>
          <a:p>
            <a:r>
              <a:rPr lang="en-GB" dirty="0"/>
              <a:t>As the country has rapidly developed, so too has the infrastructure around the country expanded and the need for new structures such as bridges .</a:t>
            </a:r>
          </a:p>
        </p:txBody>
      </p:sp>
      <p:pic>
        <p:nvPicPr>
          <p:cNvPr id="5" name="Picture 4">
            <a:extLst>
              <a:ext uri="{FF2B5EF4-FFF2-40B4-BE49-F238E27FC236}">
                <a16:creationId xmlns:a16="http://schemas.microsoft.com/office/drawing/2014/main" id="{4738DE02-197D-49A2-A47B-6A8145A54E10}"/>
              </a:ext>
            </a:extLst>
          </p:cNvPr>
          <p:cNvPicPr>
            <a:picLocks noChangeAspect="1"/>
          </p:cNvPicPr>
          <p:nvPr/>
        </p:nvPicPr>
        <p:blipFill rotWithShape="1">
          <a:blip r:embed="rId4"/>
          <a:srcRect l="24489" t="19342" r="56301" b="26444"/>
          <a:stretch/>
        </p:blipFill>
        <p:spPr>
          <a:xfrm>
            <a:off x="8153607" y="2365358"/>
            <a:ext cx="3228391" cy="2994665"/>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9" name="Ink 8">
                <a:extLst>
                  <a:ext uri="{FF2B5EF4-FFF2-40B4-BE49-F238E27FC236}">
                    <a16:creationId xmlns:a16="http://schemas.microsoft.com/office/drawing/2014/main" id="{E08E19DF-012E-491C-B846-B1CA8D4D3647}"/>
                  </a:ext>
                </a:extLst>
              </p14:cNvPr>
              <p14:cNvContentPartPr/>
              <p14:nvPr>
                <p:extLst>
                  <p:ext uri="{42D2F446-02D8-4167-A562-619A0277C38B}">
                    <p15:isNarration xmlns:p15="http://schemas.microsoft.com/office/powerpoint/2012/main" val="1"/>
                  </p:ext>
                </p:extLst>
              </p14:nvPr>
            </p14:nvContentPartPr>
            <p14:xfrm>
              <a:off x="8972640" y="2534760"/>
              <a:ext cx="1148040" cy="2803320"/>
            </p14:xfrm>
          </p:contentPart>
        </mc:Choice>
        <mc:Fallback>
          <p:pic>
            <p:nvPicPr>
              <p:cNvPr id="9" name="Ink 8">
                <a:extLst>
                  <a:ext uri="{FF2B5EF4-FFF2-40B4-BE49-F238E27FC236}">
                    <a16:creationId xmlns:a16="http://schemas.microsoft.com/office/drawing/2014/main" id="{E08E19DF-012E-491C-B846-B1CA8D4D3647}"/>
                  </a:ext>
                </a:extLst>
              </p:cNvPr>
              <p:cNvPicPr>
                <a:picLocks noGrp="1" noRot="1" noChangeAspect="1" noMove="1" noResize="1" noEditPoints="1" noAdjustHandles="1" noChangeArrowheads="1" noChangeShapeType="1"/>
              </p:cNvPicPr>
              <p:nvPr/>
            </p:nvPicPr>
            <p:blipFill>
              <a:blip r:embed="rId6"/>
              <a:stretch>
                <a:fillRect/>
              </a:stretch>
            </p:blipFill>
            <p:spPr>
              <a:xfrm>
                <a:off x="8963280" y="2525400"/>
                <a:ext cx="1166760" cy="2822040"/>
              </a:xfrm>
              <a:prstGeom prst="rect">
                <a:avLst/>
              </a:prstGeom>
            </p:spPr>
          </p:pic>
        </mc:Fallback>
      </mc:AlternateContent>
      <p:pic>
        <p:nvPicPr>
          <p:cNvPr id="10" name="Audio 9">
            <a:hlinkClick r:id="" action="ppaction://media"/>
            <a:extLst>
              <a:ext uri="{FF2B5EF4-FFF2-40B4-BE49-F238E27FC236}">
                <a16:creationId xmlns:a16="http://schemas.microsoft.com/office/drawing/2014/main" id="{954ABE71-55EB-4990-A05B-1F88B33411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2226949"/>
      </p:ext>
    </p:extLst>
  </p:cSld>
  <p:clrMapOvr>
    <a:masterClrMapping/>
  </p:clrMapOvr>
  <mc:AlternateContent xmlns:mc="http://schemas.openxmlformats.org/markup-compatibility/2006">
    <mc:Choice xmlns:p14="http://schemas.microsoft.com/office/powerpoint/2010/main" Requires="p14">
      <p:transition spd="slow" p14:dur="2000" advTm="30500"/>
    </mc:Choice>
    <mc:Fallback>
      <p:transition spd="slow" advTm="30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075A-460A-40E8-9341-FAA4D6C0D88E}"/>
              </a:ext>
            </a:extLst>
          </p:cNvPr>
          <p:cNvSpPr>
            <a:spLocks noGrp="1"/>
          </p:cNvSpPr>
          <p:nvPr>
            <p:ph type="title"/>
          </p:nvPr>
        </p:nvSpPr>
        <p:spPr/>
        <p:txBody>
          <a:bodyPr/>
          <a:lstStyle/>
          <a:p>
            <a:r>
              <a:rPr lang="en-GB" dirty="0"/>
              <a:t>Intro to the 3</a:t>
            </a:r>
            <a:r>
              <a:rPr lang="en-GB" baseline="30000" dirty="0"/>
              <a:t>rd</a:t>
            </a:r>
            <a:r>
              <a:rPr lang="en-GB" dirty="0"/>
              <a:t> Mainland Bridge</a:t>
            </a:r>
          </a:p>
        </p:txBody>
      </p:sp>
      <p:sp>
        <p:nvSpPr>
          <p:cNvPr id="3" name="Content Placeholder 2">
            <a:extLst>
              <a:ext uri="{FF2B5EF4-FFF2-40B4-BE49-F238E27FC236}">
                <a16:creationId xmlns:a16="http://schemas.microsoft.com/office/drawing/2014/main" id="{641574D5-6824-43F0-92A9-5BB3818202BD}"/>
              </a:ext>
            </a:extLst>
          </p:cNvPr>
          <p:cNvSpPr>
            <a:spLocks noGrp="1"/>
          </p:cNvSpPr>
          <p:nvPr>
            <p:ph idx="1"/>
          </p:nvPr>
        </p:nvSpPr>
        <p:spPr>
          <a:xfrm>
            <a:off x="435006" y="2222287"/>
            <a:ext cx="10938280" cy="3636511"/>
          </a:xfrm>
        </p:spPr>
        <p:txBody>
          <a:bodyPr/>
          <a:lstStyle/>
          <a:p>
            <a:r>
              <a:rPr lang="en-GB" dirty="0"/>
              <a:t>At the time, was known as the longest bridge in Nigeria</a:t>
            </a:r>
          </a:p>
          <a:p>
            <a:r>
              <a:rPr lang="en-GB" dirty="0"/>
              <a:t>Built because of the population growth (increase in traffic)</a:t>
            </a:r>
          </a:p>
          <a:p>
            <a:r>
              <a:rPr lang="en-GB" dirty="0"/>
              <a:t>Approx. 11.8 km</a:t>
            </a:r>
          </a:p>
          <a:p>
            <a:r>
              <a:rPr lang="en-GB" dirty="0"/>
              <a:t>Opened in 1990</a:t>
            </a:r>
          </a:p>
          <a:p>
            <a:r>
              <a:rPr lang="en-GB" dirty="0"/>
              <a:t>Connected from the Lagos Island to the Mainland</a:t>
            </a:r>
          </a:p>
          <a:p>
            <a:pPr marL="0" indent="0">
              <a:buNone/>
            </a:pPr>
            <a:endParaRPr lang="en-GB" dirty="0"/>
          </a:p>
        </p:txBody>
      </p:sp>
      <p:pic>
        <p:nvPicPr>
          <p:cNvPr id="5" name="Picture 4">
            <a:extLst>
              <a:ext uri="{FF2B5EF4-FFF2-40B4-BE49-F238E27FC236}">
                <a16:creationId xmlns:a16="http://schemas.microsoft.com/office/drawing/2014/main" id="{89C3DB6A-A794-4F4B-B4AC-62A0DA74162E}"/>
              </a:ext>
            </a:extLst>
          </p:cNvPr>
          <p:cNvPicPr>
            <a:picLocks noChangeAspect="1"/>
          </p:cNvPicPr>
          <p:nvPr/>
        </p:nvPicPr>
        <p:blipFill>
          <a:blip r:embed="rId4"/>
          <a:stretch>
            <a:fillRect/>
          </a:stretch>
        </p:blipFill>
        <p:spPr>
          <a:xfrm>
            <a:off x="7588672" y="2194492"/>
            <a:ext cx="4295763" cy="3221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4" name="Ink 3">
                <a:extLst>
                  <a:ext uri="{FF2B5EF4-FFF2-40B4-BE49-F238E27FC236}">
                    <a16:creationId xmlns:a16="http://schemas.microsoft.com/office/drawing/2014/main" id="{003032D3-9C34-48D8-B759-7BA4A30AD124}"/>
                  </a:ext>
                </a:extLst>
              </p14:cNvPr>
              <p14:cNvContentPartPr/>
              <p14:nvPr>
                <p:extLst>
                  <p:ext uri="{42D2F446-02D8-4167-A562-619A0277C38B}">
                    <p15:isNarration xmlns:p15="http://schemas.microsoft.com/office/powerpoint/2012/main" val="1"/>
                  </p:ext>
                </p:extLst>
              </p14:nvPr>
            </p14:nvContentPartPr>
            <p14:xfrm>
              <a:off x="8704440" y="2251440"/>
              <a:ext cx="2370240" cy="3220560"/>
            </p14:xfrm>
          </p:contentPart>
        </mc:Choice>
        <mc:Fallback>
          <p:pic>
            <p:nvPicPr>
              <p:cNvPr id="4" name="Ink 3">
                <a:extLst>
                  <a:ext uri="{FF2B5EF4-FFF2-40B4-BE49-F238E27FC236}">
                    <a16:creationId xmlns:a16="http://schemas.microsoft.com/office/drawing/2014/main" id="{003032D3-9C34-48D8-B759-7BA4A30AD124}"/>
                  </a:ext>
                </a:extLst>
              </p:cNvPr>
              <p:cNvPicPr>
                <a:picLocks noGrp="1" noRot="1" noChangeAspect="1" noMove="1" noResize="1" noEditPoints="1" noAdjustHandles="1" noChangeArrowheads="1" noChangeShapeType="1"/>
              </p:cNvPicPr>
              <p:nvPr/>
            </p:nvPicPr>
            <p:blipFill>
              <a:blip r:embed="rId6"/>
              <a:stretch>
                <a:fillRect/>
              </a:stretch>
            </p:blipFill>
            <p:spPr>
              <a:xfrm>
                <a:off x="8695080" y="2242080"/>
                <a:ext cx="2388960" cy="3239280"/>
              </a:xfrm>
              <a:prstGeom prst="rect">
                <a:avLst/>
              </a:prstGeom>
            </p:spPr>
          </p:pic>
        </mc:Fallback>
      </mc:AlternateContent>
      <p:pic>
        <p:nvPicPr>
          <p:cNvPr id="6" name="Audio 5">
            <a:hlinkClick r:id="" action="ppaction://media"/>
            <a:extLst>
              <a:ext uri="{FF2B5EF4-FFF2-40B4-BE49-F238E27FC236}">
                <a16:creationId xmlns:a16="http://schemas.microsoft.com/office/drawing/2014/main" id="{38A2130A-7CC3-42E5-B52E-0A0D92E7B4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90706892"/>
      </p:ext>
    </p:extLst>
  </p:cSld>
  <p:clrMapOvr>
    <a:masterClrMapping/>
  </p:clrMapOvr>
  <mc:AlternateContent xmlns:mc="http://schemas.openxmlformats.org/markup-compatibility/2006">
    <mc:Choice xmlns:p14="http://schemas.microsoft.com/office/powerpoint/2010/main" Requires="p14">
      <p:transition spd="slow" p14:dur="2000" advTm="28439"/>
    </mc:Choice>
    <mc:Fallback>
      <p:transition spd="slow" advTm="28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D8DB-B85E-43C9-AC9C-DFBF17470974}"/>
              </a:ext>
            </a:extLst>
          </p:cNvPr>
          <p:cNvSpPr>
            <a:spLocks noGrp="1"/>
          </p:cNvSpPr>
          <p:nvPr>
            <p:ph type="title"/>
          </p:nvPr>
        </p:nvSpPr>
        <p:spPr/>
        <p:txBody>
          <a:bodyPr/>
          <a:lstStyle/>
          <a:p>
            <a:r>
              <a:rPr lang="en-GB" dirty="0"/>
              <a:t>Continued </a:t>
            </a:r>
          </a:p>
        </p:txBody>
      </p:sp>
      <p:sp>
        <p:nvSpPr>
          <p:cNvPr id="3" name="Content Placeholder 2">
            <a:extLst>
              <a:ext uri="{FF2B5EF4-FFF2-40B4-BE49-F238E27FC236}">
                <a16:creationId xmlns:a16="http://schemas.microsoft.com/office/drawing/2014/main" id="{20D02D6E-9BCB-4CDE-A96A-EBE7541211EC}"/>
              </a:ext>
            </a:extLst>
          </p:cNvPr>
          <p:cNvSpPr>
            <a:spLocks noGrp="1"/>
          </p:cNvSpPr>
          <p:nvPr>
            <p:ph idx="1"/>
          </p:nvPr>
        </p:nvSpPr>
        <p:spPr/>
        <p:txBody>
          <a:bodyPr/>
          <a:lstStyle/>
          <a:p>
            <a:r>
              <a:rPr lang="en-GB" dirty="0"/>
              <a:t>8 Lane bridge</a:t>
            </a:r>
          </a:p>
          <a:p>
            <a:r>
              <a:rPr lang="en-GB" dirty="0"/>
              <a:t>Constructed by Julius Berger</a:t>
            </a:r>
          </a:p>
          <a:p>
            <a:r>
              <a:rPr lang="en-GB" dirty="0"/>
              <a:t>It Was known that General Ibrahim Babangida </a:t>
            </a:r>
          </a:p>
          <a:p>
            <a:pPr>
              <a:buNone/>
            </a:pPr>
            <a:r>
              <a:rPr lang="en-GB" dirty="0"/>
              <a:t>     (Nigerian Head of State) was quite determined </a:t>
            </a:r>
          </a:p>
          <a:p>
            <a:pPr>
              <a:buNone/>
            </a:pPr>
            <a:r>
              <a:rPr lang="en-GB" dirty="0"/>
              <a:t>      to have this project once again in the works</a:t>
            </a:r>
          </a:p>
        </p:txBody>
      </p:sp>
      <p:pic>
        <p:nvPicPr>
          <p:cNvPr id="4" name="Picture 3" descr="julius berger.png"/>
          <p:cNvPicPr>
            <a:picLocks noChangeAspect="1"/>
          </p:cNvPicPr>
          <p:nvPr/>
        </p:nvPicPr>
        <p:blipFill>
          <a:blip r:embed="rId4"/>
          <a:stretch>
            <a:fillRect/>
          </a:stretch>
        </p:blipFill>
        <p:spPr>
          <a:xfrm>
            <a:off x="6782047" y="2512592"/>
            <a:ext cx="4619625" cy="99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ibrahim babngida.jpg"/>
          <p:cNvPicPr>
            <a:picLocks noChangeAspect="1"/>
          </p:cNvPicPr>
          <p:nvPr/>
        </p:nvPicPr>
        <p:blipFill>
          <a:blip r:embed="rId5"/>
          <a:stretch>
            <a:fillRect/>
          </a:stretch>
        </p:blipFill>
        <p:spPr>
          <a:xfrm>
            <a:off x="6828549" y="4006514"/>
            <a:ext cx="2541111" cy="1900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8" name="Ink 7">
                <a:extLst>
                  <a:ext uri="{FF2B5EF4-FFF2-40B4-BE49-F238E27FC236}">
                    <a16:creationId xmlns:a16="http://schemas.microsoft.com/office/drawing/2014/main" id="{09652F4C-2430-4482-9F87-4857CB05A2B3}"/>
                  </a:ext>
                </a:extLst>
              </p14:cNvPr>
              <p14:cNvContentPartPr/>
              <p14:nvPr>
                <p:extLst>
                  <p:ext uri="{42D2F446-02D8-4167-A562-619A0277C38B}">
                    <p15:isNarration xmlns:p15="http://schemas.microsoft.com/office/powerpoint/2012/main" val="1"/>
                  </p:ext>
                </p:extLst>
              </p14:nvPr>
            </p14:nvContentPartPr>
            <p14:xfrm>
              <a:off x="6260040" y="2072520"/>
              <a:ext cx="5977080" cy="4458240"/>
            </p14:xfrm>
          </p:contentPart>
        </mc:Choice>
        <mc:Fallback>
          <p:pic>
            <p:nvPicPr>
              <p:cNvPr id="8" name="Ink 7">
                <a:extLst>
                  <a:ext uri="{FF2B5EF4-FFF2-40B4-BE49-F238E27FC236}">
                    <a16:creationId xmlns:a16="http://schemas.microsoft.com/office/drawing/2014/main" id="{09652F4C-2430-4482-9F87-4857CB05A2B3}"/>
                  </a:ext>
                </a:extLst>
              </p:cNvPr>
              <p:cNvPicPr>
                <a:picLocks noGrp="1" noRot="1" noChangeAspect="1" noMove="1" noResize="1" noEditPoints="1" noAdjustHandles="1" noChangeArrowheads="1" noChangeShapeType="1"/>
              </p:cNvPicPr>
              <p:nvPr/>
            </p:nvPicPr>
            <p:blipFill>
              <a:blip r:embed="rId7"/>
              <a:stretch>
                <a:fillRect/>
              </a:stretch>
            </p:blipFill>
            <p:spPr>
              <a:xfrm>
                <a:off x="6250680" y="2063160"/>
                <a:ext cx="5995800" cy="4476960"/>
              </a:xfrm>
              <a:prstGeom prst="rect">
                <a:avLst/>
              </a:prstGeom>
            </p:spPr>
          </p:pic>
        </mc:Fallback>
      </mc:AlternateContent>
      <p:pic>
        <p:nvPicPr>
          <p:cNvPr id="9" name="Audio 8">
            <a:hlinkClick r:id="" action="ppaction://media"/>
            <a:extLst>
              <a:ext uri="{FF2B5EF4-FFF2-40B4-BE49-F238E27FC236}">
                <a16:creationId xmlns:a16="http://schemas.microsoft.com/office/drawing/2014/main" id="{47EA1F3D-A093-4680-8743-4538A287E72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21659578"/>
      </p:ext>
    </p:extLst>
  </p:cSld>
  <p:clrMapOvr>
    <a:masterClrMapping/>
  </p:clrMapOvr>
  <mc:AlternateContent xmlns:mc="http://schemas.openxmlformats.org/markup-compatibility/2006">
    <mc:Choice xmlns:p14="http://schemas.microsoft.com/office/powerpoint/2010/main" Requires="p14">
      <p:transition spd="slow" p14:dur="2000" advTm="34847"/>
    </mc:Choice>
    <mc:Fallback>
      <p:transition spd="slow" advTm="34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ECC2-231B-48E7-A56B-D06A33AD5761}"/>
              </a:ext>
            </a:extLst>
          </p:cNvPr>
          <p:cNvSpPr>
            <a:spLocks noGrp="1"/>
          </p:cNvSpPr>
          <p:nvPr>
            <p:ph type="title"/>
          </p:nvPr>
        </p:nvSpPr>
        <p:spPr/>
        <p:txBody>
          <a:bodyPr/>
          <a:lstStyle/>
          <a:p>
            <a:r>
              <a:rPr lang="en-GB" dirty="0"/>
              <a:t> Mitigating consequences</a:t>
            </a:r>
          </a:p>
        </p:txBody>
      </p:sp>
      <p:sp>
        <p:nvSpPr>
          <p:cNvPr id="3" name="Content Placeholder 2">
            <a:extLst>
              <a:ext uri="{FF2B5EF4-FFF2-40B4-BE49-F238E27FC236}">
                <a16:creationId xmlns:a16="http://schemas.microsoft.com/office/drawing/2014/main" id="{F5AD04E9-0C9C-4E10-B73C-542FF3016212}"/>
              </a:ext>
            </a:extLst>
          </p:cNvPr>
          <p:cNvSpPr>
            <a:spLocks noGrp="1"/>
          </p:cNvSpPr>
          <p:nvPr>
            <p:ph idx="1"/>
          </p:nvPr>
        </p:nvSpPr>
        <p:spPr>
          <a:xfrm>
            <a:off x="253227" y="2414793"/>
            <a:ext cx="10554574" cy="3636511"/>
          </a:xfrm>
        </p:spPr>
        <p:txBody>
          <a:bodyPr/>
          <a:lstStyle/>
          <a:p>
            <a:r>
              <a:rPr lang="en-GB" dirty="0"/>
              <a:t>Had to be closed due to a “investigative maintenance test”</a:t>
            </a:r>
          </a:p>
          <a:p>
            <a:r>
              <a:rPr lang="en-GB" dirty="0"/>
              <a:t>As a result of the bridge closing for a short period of time, </a:t>
            </a:r>
          </a:p>
          <a:p>
            <a:pPr>
              <a:buNone/>
            </a:pPr>
            <a:r>
              <a:rPr lang="en-GB" dirty="0"/>
              <a:t>      the traffic had to be diverted to alternative routes</a:t>
            </a:r>
          </a:p>
          <a:p>
            <a:r>
              <a:rPr lang="en-GB" dirty="0"/>
              <a:t>Even though the bridge re-opened earlier than expected,</a:t>
            </a:r>
          </a:p>
          <a:p>
            <a:pPr>
              <a:buNone/>
            </a:pPr>
            <a:r>
              <a:rPr lang="en-GB" dirty="0"/>
              <a:t>      this was authorised by the engineers</a:t>
            </a:r>
          </a:p>
          <a:p>
            <a:endParaRPr lang="en-GB" dirty="0"/>
          </a:p>
        </p:txBody>
      </p:sp>
      <p:pic>
        <p:nvPicPr>
          <p:cNvPr id="1026" name="Picture 2" descr="C:\Users\hp\Desktop\ppt abertay\DlB0VPwXgAApdEV-740x431.jpg"/>
          <p:cNvPicPr>
            <a:picLocks noChangeAspect="1" noChangeArrowheads="1"/>
          </p:cNvPicPr>
          <p:nvPr/>
        </p:nvPicPr>
        <p:blipFill>
          <a:blip r:embed="rId4"/>
          <a:srcRect/>
          <a:stretch>
            <a:fillRect/>
          </a:stretch>
        </p:blipFill>
        <p:spPr bwMode="auto">
          <a:xfrm>
            <a:off x="7459578" y="2779295"/>
            <a:ext cx="4611775" cy="30560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Audio 4">
            <a:hlinkClick r:id="" action="ppaction://media"/>
            <a:extLst>
              <a:ext uri="{FF2B5EF4-FFF2-40B4-BE49-F238E27FC236}">
                <a16:creationId xmlns:a16="http://schemas.microsoft.com/office/drawing/2014/main" id="{1647A662-9650-42D1-8FBB-64D875A008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0819507"/>
      </p:ext>
    </p:extLst>
  </p:cSld>
  <p:clrMapOvr>
    <a:masterClrMapping/>
  </p:clrMapOvr>
  <mc:AlternateContent xmlns:mc="http://schemas.openxmlformats.org/markup-compatibility/2006">
    <mc:Choice xmlns:p14="http://schemas.microsoft.com/office/powerpoint/2010/main" Requires="p14">
      <p:transition spd="slow" p14:dur="2000" advTm="27333"/>
    </mc:Choice>
    <mc:Fallback>
      <p:transition spd="slow" advTm="27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24BE-CD49-4F39-8382-29898F9832EA}"/>
              </a:ext>
            </a:extLst>
          </p:cNvPr>
          <p:cNvSpPr>
            <a:spLocks noGrp="1"/>
          </p:cNvSpPr>
          <p:nvPr>
            <p:ph type="title"/>
          </p:nvPr>
        </p:nvSpPr>
        <p:spPr/>
        <p:txBody>
          <a:bodyPr/>
          <a:lstStyle/>
          <a:p>
            <a:r>
              <a:rPr lang="en-GB" dirty="0"/>
              <a:t>Lessons to be taken </a:t>
            </a:r>
          </a:p>
        </p:txBody>
      </p:sp>
      <p:sp>
        <p:nvSpPr>
          <p:cNvPr id="3" name="Content Placeholder 2">
            <a:extLst>
              <a:ext uri="{FF2B5EF4-FFF2-40B4-BE49-F238E27FC236}">
                <a16:creationId xmlns:a16="http://schemas.microsoft.com/office/drawing/2014/main" id="{447F1842-CD2D-4F8A-9F7E-41448BB22C64}"/>
              </a:ext>
            </a:extLst>
          </p:cNvPr>
          <p:cNvSpPr>
            <a:spLocks noGrp="1"/>
          </p:cNvSpPr>
          <p:nvPr>
            <p:ph idx="1"/>
          </p:nvPr>
        </p:nvSpPr>
        <p:spPr>
          <a:xfrm>
            <a:off x="264695" y="2282445"/>
            <a:ext cx="10554574" cy="3636511"/>
          </a:xfrm>
        </p:spPr>
        <p:txBody>
          <a:bodyPr/>
          <a:lstStyle/>
          <a:p>
            <a:r>
              <a:rPr lang="en-GB" dirty="0"/>
              <a:t>Checked for work or renovations needed</a:t>
            </a:r>
          </a:p>
          <a:p>
            <a:r>
              <a:rPr lang="en-GB" dirty="0"/>
              <a:t>Some commuters addressed their concerns in 2006,</a:t>
            </a:r>
          </a:p>
          <a:p>
            <a:pPr>
              <a:buNone/>
            </a:pPr>
            <a:r>
              <a:rPr lang="en-GB" dirty="0"/>
              <a:t>      with them being addressed- unlike </a:t>
            </a:r>
          </a:p>
          <a:p>
            <a:pPr>
              <a:buNone/>
            </a:pPr>
            <a:r>
              <a:rPr lang="en-GB" dirty="0"/>
              <a:t>      with the Tay bridge disaster</a:t>
            </a:r>
          </a:p>
          <a:p>
            <a:r>
              <a:rPr lang="en-GB" dirty="0"/>
              <a:t>People were not afraid to speak up about concerning issues</a:t>
            </a:r>
          </a:p>
          <a:p>
            <a:endParaRPr lang="en-GB" dirty="0"/>
          </a:p>
        </p:txBody>
      </p:sp>
      <p:pic>
        <p:nvPicPr>
          <p:cNvPr id="4" name="Picture 3" descr="protest.jpg"/>
          <p:cNvPicPr>
            <a:picLocks noChangeAspect="1"/>
          </p:cNvPicPr>
          <p:nvPr/>
        </p:nvPicPr>
        <p:blipFill>
          <a:blip r:embed="rId2"/>
          <a:srcRect t="9505"/>
          <a:stretch>
            <a:fillRect/>
          </a:stretch>
        </p:blipFill>
        <p:spPr>
          <a:xfrm>
            <a:off x="7086601" y="2141622"/>
            <a:ext cx="4593430" cy="2081462"/>
          </a:xfrm>
          <a:prstGeom prst="rect">
            <a:avLst/>
          </a:prstGeom>
          <a:ln>
            <a:noFill/>
          </a:ln>
          <a:effectLst>
            <a:softEdge rad="112500"/>
          </a:effectLst>
        </p:spPr>
      </p:pic>
      <p:pic>
        <p:nvPicPr>
          <p:cNvPr id="5" name="Picture 4" descr="Taybridge_from_law_02SEP05.jpg"/>
          <p:cNvPicPr>
            <a:picLocks noChangeAspect="1"/>
          </p:cNvPicPr>
          <p:nvPr/>
        </p:nvPicPr>
        <p:blipFill>
          <a:blip r:embed="rId3"/>
          <a:stretch>
            <a:fillRect/>
          </a:stretch>
        </p:blipFill>
        <p:spPr>
          <a:xfrm>
            <a:off x="3043988" y="4908882"/>
            <a:ext cx="4054643" cy="1744580"/>
          </a:xfrm>
          <a:prstGeom prst="rect">
            <a:avLst/>
          </a:prstGeom>
          <a:ln>
            <a:noFill/>
          </a:ln>
          <a:effectLst>
            <a:softEdge rad="112500"/>
          </a:effectLst>
        </p:spPr>
      </p:pic>
      <p:pic>
        <p:nvPicPr>
          <p:cNvPr id="6" name="Picture 5" descr="Third-Mainland-Bridge-640x360.jpg"/>
          <p:cNvPicPr>
            <a:picLocks noChangeAspect="1"/>
          </p:cNvPicPr>
          <p:nvPr/>
        </p:nvPicPr>
        <p:blipFill>
          <a:blip r:embed="rId4"/>
          <a:stretch>
            <a:fillRect/>
          </a:stretch>
        </p:blipFill>
        <p:spPr>
          <a:xfrm>
            <a:off x="7387391" y="4896854"/>
            <a:ext cx="4427621" cy="1716131"/>
          </a:xfrm>
          <a:prstGeom prst="rect">
            <a:avLst/>
          </a:prstGeom>
          <a:ln>
            <a:noFill/>
          </a:ln>
          <a:effectLst>
            <a:softEdge rad="112500"/>
          </a:effectLst>
        </p:spPr>
      </p:pic>
    </p:spTree>
    <p:extLst>
      <p:ext uri="{BB962C8B-B14F-4D97-AF65-F5344CB8AC3E}">
        <p14:creationId xmlns:p14="http://schemas.microsoft.com/office/powerpoint/2010/main" val="139304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3EDF-3526-417F-98B0-09BC82EBCCF3}"/>
              </a:ext>
            </a:extLst>
          </p:cNvPr>
          <p:cNvSpPr>
            <a:spLocks noGrp="1"/>
          </p:cNvSpPr>
          <p:nvPr>
            <p:ph type="title"/>
          </p:nvPr>
        </p:nvSpPr>
        <p:spPr/>
        <p:txBody>
          <a:bodyPr/>
          <a:lstStyle/>
          <a:p>
            <a:r>
              <a:rPr lang="en-GB" dirty="0"/>
              <a:t>However…</a:t>
            </a:r>
          </a:p>
        </p:txBody>
      </p:sp>
      <p:sp>
        <p:nvSpPr>
          <p:cNvPr id="3" name="Content Placeholder 2">
            <a:extLst>
              <a:ext uri="{FF2B5EF4-FFF2-40B4-BE49-F238E27FC236}">
                <a16:creationId xmlns:a16="http://schemas.microsoft.com/office/drawing/2014/main" id="{2133D390-51EC-4CA2-8B2D-CDBC66FFDF0A}"/>
              </a:ext>
            </a:extLst>
          </p:cNvPr>
          <p:cNvSpPr>
            <a:spLocks noGrp="1"/>
          </p:cNvSpPr>
          <p:nvPr>
            <p:ph idx="1"/>
          </p:nvPr>
        </p:nvSpPr>
        <p:spPr/>
        <p:txBody>
          <a:bodyPr/>
          <a:lstStyle/>
          <a:p>
            <a:r>
              <a:rPr lang="en-GB" dirty="0"/>
              <a:t>There was a panic among the people when there was talk and a text message saying that it was not safe to use the bridge</a:t>
            </a:r>
          </a:p>
          <a:p>
            <a:r>
              <a:rPr lang="en-GB" dirty="0"/>
              <a:t>This was addressed by the general and backed up by the government that the rumours were false</a:t>
            </a:r>
          </a:p>
        </p:txBody>
      </p:sp>
    </p:spTree>
    <p:extLst>
      <p:ext uri="{BB962C8B-B14F-4D97-AF65-F5344CB8AC3E}">
        <p14:creationId xmlns:p14="http://schemas.microsoft.com/office/powerpoint/2010/main" val="199845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31DEF-6E99-4E01-BAE4-78DED5B5AECD}"/>
              </a:ext>
            </a:extLst>
          </p:cNvPr>
          <p:cNvSpPr>
            <a:spLocks noGrp="1"/>
          </p:cNvSpPr>
          <p:nvPr>
            <p:ph type="title"/>
          </p:nvPr>
        </p:nvSpPr>
        <p:spPr/>
        <p:txBody>
          <a:bodyPr/>
          <a:lstStyle/>
          <a:p>
            <a:r>
              <a:rPr lang="en-GB" dirty="0"/>
              <a:t>Similarities to Tay Bridge</a:t>
            </a:r>
          </a:p>
        </p:txBody>
      </p:sp>
      <p:sp>
        <p:nvSpPr>
          <p:cNvPr id="3" name="Content Placeholder 2">
            <a:extLst>
              <a:ext uri="{FF2B5EF4-FFF2-40B4-BE49-F238E27FC236}">
                <a16:creationId xmlns:a16="http://schemas.microsoft.com/office/drawing/2014/main" id="{8F52D73C-FA88-48F3-A23A-A498A97FD1EB}"/>
              </a:ext>
            </a:extLst>
          </p:cNvPr>
          <p:cNvSpPr>
            <a:spLocks noGrp="1"/>
          </p:cNvSpPr>
          <p:nvPr>
            <p:ph idx="1"/>
          </p:nvPr>
        </p:nvSpPr>
        <p:spPr/>
        <p:txBody>
          <a:bodyPr/>
          <a:lstStyle/>
          <a:p>
            <a:r>
              <a:rPr lang="en-GB" dirty="0"/>
              <a:t>Didn’t keep the bridge in good condition (as much as they could)</a:t>
            </a:r>
          </a:p>
          <a:p>
            <a:r>
              <a:rPr lang="en-GB" dirty="0"/>
              <a:t>Communication was not effective (as it could have been)</a:t>
            </a:r>
          </a:p>
          <a:p>
            <a:endParaRPr lang="en-GB" dirty="0"/>
          </a:p>
          <a:p>
            <a:endParaRPr lang="en-GB" dirty="0"/>
          </a:p>
        </p:txBody>
      </p:sp>
      <p:pic>
        <p:nvPicPr>
          <p:cNvPr id="5" name="Picture 4" descr="A bridge over a body of water&#10;&#10;Description automatically generated">
            <a:extLst>
              <a:ext uri="{FF2B5EF4-FFF2-40B4-BE49-F238E27FC236}">
                <a16:creationId xmlns:a16="http://schemas.microsoft.com/office/drawing/2014/main" id="{8AC5AC39-997F-4731-8781-40A44C326FC3}"/>
              </a:ext>
            </a:extLst>
          </p:cNvPr>
          <p:cNvPicPr>
            <a:picLocks noChangeAspect="1"/>
          </p:cNvPicPr>
          <p:nvPr/>
        </p:nvPicPr>
        <p:blipFill>
          <a:blip r:embed="rId2"/>
          <a:stretch>
            <a:fillRect/>
          </a:stretch>
        </p:blipFill>
        <p:spPr>
          <a:xfrm>
            <a:off x="405860" y="4264181"/>
            <a:ext cx="3135009" cy="2343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76785751-9EAA-4680-888F-14CD805EBBC6}"/>
              </a:ext>
            </a:extLst>
          </p:cNvPr>
          <p:cNvPicPr>
            <a:picLocks noChangeAspect="1"/>
          </p:cNvPicPr>
          <p:nvPr/>
        </p:nvPicPr>
        <p:blipFill>
          <a:blip r:embed="rId3"/>
          <a:stretch>
            <a:fillRect/>
          </a:stretch>
        </p:blipFill>
        <p:spPr>
          <a:xfrm>
            <a:off x="7875142" y="3676558"/>
            <a:ext cx="4047568" cy="2376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4564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D9C17-A869-4C57-BD93-D2F793A6BDAC}"/>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5A5D22DA-FD8F-496F-98B0-8CB5B6B71732}"/>
              </a:ext>
            </a:extLst>
          </p:cNvPr>
          <p:cNvSpPr>
            <a:spLocks noGrp="1"/>
          </p:cNvSpPr>
          <p:nvPr>
            <p:ph idx="1"/>
          </p:nvPr>
        </p:nvSpPr>
        <p:spPr/>
        <p:txBody>
          <a:bodyPr/>
          <a:lstStyle/>
          <a:p>
            <a:r>
              <a:rPr lang="en-GB" dirty="0"/>
              <a:t>3</a:t>
            </a:r>
            <a:r>
              <a:rPr lang="en-GB" baseline="30000" dirty="0"/>
              <a:t>rd</a:t>
            </a:r>
            <a:r>
              <a:rPr lang="en-GB" dirty="0"/>
              <a:t> Mainland Bridge was essentially built because of the ongoing population growth</a:t>
            </a:r>
          </a:p>
          <a:p>
            <a:r>
              <a:rPr lang="en-GB" dirty="0"/>
              <a:t>It was very important for a structure that is used constantly to be secure</a:t>
            </a:r>
          </a:p>
          <a:p>
            <a:r>
              <a:rPr lang="en-GB" dirty="0"/>
              <a:t>It was an incident that caused a lot of the public to be concerned and panic</a:t>
            </a:r>
          </a:p>
          <a:p>
            <a:r>
              <a:rPr lang="en-GB" dirty="0"/>
              <a:t>Overall, unlike with the Tay Bride- people spoke up on what they thought be fixed regarding the bridge</a:t>
            </a:r>
          </a:p>
          <a:p>
            <a:r>
              <a:rPr lang="en-GB" dirty="0"/>
              <a:t>Many renovations and checks were made over the years</a:t>
            </a:r>
          </a:p>
        </p:txBody>
      </p:sp>
    </p:spTree>
    <p:extLst>
      <p:ext uri="{BB962C8B-B14F-4D97-AF65-F5344CB8AC3E}">
        <p14:creationId xmlns:p14="http://schemas.microsoft.com/office/powerpoint/2010/main" val="20376778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186849D38B3DE4C8FDEC91F06CE915B" ma:contentTypeVersion="8" ma:contentTypeDescription="Create a new document." ma:contentTypeScope="" ma:versionID="529b6ea0ea8cb90a4b54f8de936ca69a">
  <xsd:schema xmlns:xsd="http://www.w3.org/2001/XMLSchema" xmlns:xs="http://www.w3.org/2001/XMLSchema" xmlns:p="http://schemas.microsoft.com/office/2006/metadata/properties" xmlns:ns3="7b2dce04-d464-4a61-9548-ba56bf8b1b89" xmlns:ns4="d98ec1b8-ff81-412d-9751-93136ba02c50" targetNamespace="http://schemas.microsoft.com/office/2006/metadata/properties" ma:root="true" ma:fieldsID="8593218f48061d86b594870953683485" ns3:_="" ns4:_="">
    <xsd:import namespace="7b2dce04-d464-4a61-9548-ba56bf8b1b89"/>
    <xsd:import namespace="d98ec1b8-ff81-412d-9751-93136ba02c5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2dce04-d464-4a61-9548-ba56bf8b1b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8ec1b8-ff81-412d-9751-93136ba02c5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FA0303-D132-4CF2-8550-C7CA2D72AB87}">
  <ds:schemaRefs>
    <ds:schemaRef ds:uri="7b2dce04-d464-4a61-9548-ba56bf8b1b89"/>
    <ds:schemaRef ds:uri="http://purl.org/dc/dcmitype/"/>
    <ds:schemaRef ds:uri="http://schemas.microsoft.com/office/2006/metadata/properties"/>
    <ds:schemaRef ds:uri="http://schemas.microsoft.com/office/infopath/2007/PartnerControls"/>
    <ds:schemaRef ds:uri="http://purl.org/dc/terms/"/>
    <ds:schemaRef ds:uri="http://www.w3.org/XML/1998/namespace"/>
    <ds:schemaRef ds:uri="http://schemas.microsoft.com/office/2006/documentManagement/types"/>
    <ds:schemaRef ds:uri="http://schemas.openxmlformats.org/package/2006/metadata/core-properties"/>
    <ds:schemaRef ds:uri="d98ec1b8-ff81-412d-9751-93136ba02c50"/>
    <ds:schemaRef ds:uri="http://purl.org/dc/elements/1.1/"/>
  </ds:schemaRefs>
</ds:datastoreItem>
</file>

<file path=customXml/itemProps2.xml><?xml version="1.0" encoding="utf-8"?>
<ds:datastoreItem xmlns:ds="http://schemas.openxmlformats.org/officeDocument/2006/customXml" ds:itemID="{89D5EC07-B445-4089-BF3D-1054BE50EF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2dce04-d464-4a61-9548-ba56bf8b1b89"/>
    <ds:schemaRef ds:uri="d98ec1b8-ff81-412d-9751-93136ba02c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619519-59A4-4092-A5AF-B3DCE5AB6A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TM03457503[[fn=Quotable]]</Template>
  <TotalTime>4494</TotalTime>
  <Words>506</Words>
  <Application>Microsoft Office PowerPoint</Application>
  <PresentationFormat>Widescreen</PresentationFormat>
  <Paragraphs>45</Paragraphs>
  <Slides>10</Slides>
  <Notes>0</Notes>
  <HiddenSlides>0</HiddenSlides>
  <MMClips>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Century Gothic</vt:lpstr>
      <vt:lpstr>Wingdings 2</vt:lpstr>
      <vt:lpstr>Quotable</vt:lpstr>
      <vt:lpstr>Unit 2 Group Presentation</vt:lpstr>
      <vt:lpstr>Nigeria</vt:lpstr>
      <vt:lpstr>Intro to the 3rd Mainland Bridge</vt:lpstr>
      <vt:lpstr>Continued </vt:lpstr>
      <vt:lpstr> Mitigating consequences</vt:lpstr>
      <vt:lpstr>Lessons to be taken </vt:lpstr>
      <vt:lpstr>However…</vt:lpstr>
      <vt:lpstr>Similarities to Tay Bridge</vt:lpstr>
      <vt:lpstr>Conclusion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 Group Presentation</dc:title>
  <dc:creator>Peter;Alisha</dc:creator>
  <cp:lastModifiedBy>Peter Captain</cp:lastModifiedBy>
  <cp:revision>25</cp:revision>
  <dcterms:created xsi:type="dcterms:W3CDTF">2020-04-07T11:28:29Z</dcterms:created>
  <dcterms:modified xsi:type="dcterms:W3CDTF">2020-04-17T15:57:07Z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0x010100A186849D38B3DE4C8FDEC91F06CE915B</vt:lpwstr>
  </property>
</Properties>
</file>